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459" r:id="rId1"/>
  </p:sldMasterIdLst>
  <p:notesMasterIdLst>
    <p:notesMasterId r:id="rId10"/>
  </p:notesMasterIdLst>
  <p:sldIdLst>
    <p:sldId id="354" r:id="rId2"/>
    <p:sldId id="391" r:id="rId3"/>
    <p:sldId id="401" r:id="rId4"/>
    <p:sldId id="390" r:id="rId5"/>
    <p:sldId id="392" r:id="rId6"/>
    <p:sldId id="393" r:id="rId7"/>
    <p:sldId id="394" r:id="rId8"/>
    <p:sldId id="395"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E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71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25CDA22-2562-46CE-B6AA-4B5F7AAAC250}" type="datetimeFigureOut">
              <a:rPr lang="ar-IQ" smtClean="0"/>
              <a:pPr/>
              <a:t>13/04/1441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DF5AAED-C9BA-4269-8378-D6F18BDBA9B9}" type="slidenum">
              <a:rPr lang="ar-IQ" smtClean="0"/>
              <a:pPr/>
              <a:t>‹#›</a:t>
            </a:fld>
            <a:endParaRPr lang="ar-IQ"/>
          </a:p>
        </p:txBody>
      </p:sp>
    </p:spTree>
    <p:extLst>
      <p:ext uri="{BB962C8B-B14F-4D97-AF65-F5344CB8AC3E}">
        <p14:creationId xmlns:p14="http://schemas.microsoft.com/office/powerpoint/2010/main" val="211580398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7A80273-BC66-4344-94A1-6418820A1397}" type="slidenum">
              <a:rPr lang="en-US" altLang="en-US">
                <a:solidFill>
                  <a:srgbClr val="000000"/>
                </a:solidFill>
                <a:latin typeface="Arial" panose="020B0604020202020204" pitchFamily="34" charset="0"/>
              </a:rPr>
              <a:pPr/>
              <a:t>1</a:t>
            </a:fld>
            <a:endParaRPr lang="en-US" altLang="en-US">
              <a:solidFill>
                <a:srgbClr val="000000"/>
              </a:solidFill>
              <a:latin typeface="Arial" panose="020B0604020202020204"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5550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3081FF2A-E5DE-4E79-81C7-077D482A114D}" type="slidenum">
              <a:rPr lang="ar-IQ" smtClean="0">
                <a:solidFill>
                  <a:prstClr val="black"/>
                </a:solidFill>
              </a:rPr>
              <a:pPr/>
              <a:t>3</a:t>
            </a:fld>
            <a:endParaRPr lang="ar-IQ">
              <a:solidFill>
                <a:prstClr val="black"/>
              </a:solidFill>
            </a:endParaRPr>
          </a:p>
        </p:txBody>
      </p:sp>
    </p:spTree>
    <p:extLst>
      <p:ext uri="{BB962C8B-B14F-4D97-AF65-F5344CB8AC3E}">
        <p14:creationId xmlns:p14="http://schemas.microsoft.com/office/powerpoint/2010/main" val="1477903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859771F-2FC9-4392-8BE2-A84087840FC3}" type="slidenum">
              <a:rPr lang="en-US" altLang="en-US"/>
              <a:pPr/>
              <a:t>‹#›</a:t>
            </a:fld>
            <a:endParaRPr lang="en-US" altLang="en-US"/>
          </a:p>
        </p:txBody>
      </p:sp>
    </p:spTree>
    <p:extLst>
      <p:ext uri="{BB962C8B-B14F-4D97-AF65-F5344CB8AC3E}">
        <p14:creationId xmlns:p14="http://schemas.microsoft.com/office/powerpoint/2010/main" val="1897833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80001AE-2D9B-4368-BA87-53AE3EA3F2AD}" type="slidenum">
              <a:rPr lang="en-US" altLang="en-US"/>
              <a:pPr/>
              <a:t>‹#›</a:t>
            </a:fld>
            <a:endParaRPr lang="en-US" altLang="en-US"/>
          </a:p>
        </p:txBody>
      </p:sp>
    </p:spTree>
    <p:extLst>
      <p:ext uri="{BB962C8B-B14F-4D97-AF65-F5344CB8AC3E}">
        <p14:creationId xmlns:p14="http://schemas.microsoft.com/office/powerpoint/2010/main" val="346387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C1174DB-0603-4263-B679-9851EA9E7264}" type="slidenum">
              <a:rPr lang="en-US" altLang="en-US"/>
              <a:pPr/>
              <a:t>‹#›</a:t>
            </a:fld>
            <a:endParaRPr lang="en-US" altLang="en-US"/>
          </a:p>
        </p:txBody>
      </p:sp>
    </p:spTree>
    <p:extLst>
      <p:ext uri="{BB962C8B-B14F-4D97-AF65-F5344CB8AC3E}">
        <p14:creationId xmlns:p14="http://schemas.microsoft.com/office/powerpoint/2010/main" val="290891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51433B9-D00C-47E0-AC73-9AF0B530025D}" type="slidenum">
              <a:rPr lang="en-US" altLang="en-US"/>
              <a:pPr/>
              <a:t>‹#›</a:t>
            </a:fld>
            <a:endParaRPr lang="en-US" altLang="en-US"/>
          </a:p>
        </p:txBody>
      </p:sp>
    </p:spTree>
    <p:extLst>
      <p:ext uri="{BB962C8B-B14F-4D97-AF65-F5344CB8AC3E}">
        <p14:creationId xmlns:p14="http://schemas.microsoft.com/office/powerpoint/2010/main" val="2051627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81200"/>
            <a:ext cx="8229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7200" y="4114800"/>
            <a:ext cx="8229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2A95270-3666-4632-AC87-159F68720C3B}" type="slidenum">
              <a:rPr lang="en-US" altLang="en-US"/>
              <a:pPr/>
              <a:t>‹#›</a:t>
            </a:fld>
            <a:endParaRPr lang="en-US" altLang="en-US"/>
          </a:p>
        </p:txBody>
      </p:sp>
    </p:spTree>
    <p:extLst>
      <p:ext uri="{BB962C8B-B14F-4D97-AF65-F5344CB8AC3E}">
        <p14:creationId xmlns:p14="http://schemas.microsoft.com/office/powerpoint/2010/main" val="379094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F2327CC-8F6C-443A-B84A-76A8CEFB1561}" type="slidenum">
              <a:rPr lang="en-US" altLang="en-US"/>
              <a:pPr/>
              <a:t>‹#›</a:t>
            </a:fld>
            <a:endParaRPr lang="en-US" altLang="en-US"/>
          </a:p>
        </p:txBody>
      </p:sp>
    </p:spTree>
    <p:extLst>
      <p:ext uri="{BB962C8B-B14F-4D97-AF65-F5344CB8AC3E}">
        <p14:creationId xmlns:p14="http://schemas.microsoft.com/office/powerpoint/2010/main" val="381084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3A461C7C-CB46-4B4C-9FBA-08537330D00F}" type="slidenum">
              <a:rPr lang="en-US" altLang="en-US"/>
              <a:pPr/>
              <a:t>‹#›</a:t>
            </a:fld>
            <a:endParaRPr lang="en-US" altLang="en-US"/>
          </a:p>
        </p:txBody>
      </p:sp>
    </p:spTree>
    <p:extLst>
      <p:ext uri="{BB962C8B-B14F-4D97-AF65-F5344CB8AC3E}">
        <p14:creationId xmlns:p14="http://schemas.microsoft.com/office/powerpoint/2010/main" val="398940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D22A34D2-AFE6-43FC-A12E-449C0513BE92}" type="slidenum">
              <a:rPr lang="en-US" altLang="en-US"/>
              <a:pPr/>
              <a:t>‹#›</a:t>
            </a:fld>
            <a:endParaRPr lang="en-US" altLang="en-US"/>
          </a:p>
        </p:txBody>
      </p:sp>
    </p:spTree>
    <p:extLst>
      <p:ext uri="{BB962C8B-B14F-4D97-AF65-F5344CB8AC3E}">
        <p14:creationId xmlns:p14="http://schemas.microsoft.com/office/powerpoint/2010/main" val="1882675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9C2472A0-E6A1-4A7B-9E7E-DF7B948582B6}" type="slidenum">
              <a:rPr lang="en-US" altLang="en-US"/>
              <a:pPr/>
              <a:t>‹#›</a:t>
            </a:fld>
            <a:endParaRPr lang="en-US" altLang="en-US"/>
          </a:p>
        </p:txBody>
      </p:sp>
    </p:spTree>
    <p:extLst>
      <p:ext uri="{BB962C8B-B14F-4D97-AF65-F5344CB8AC3E}">
        <p14:creationId xmlns:p14="http://schemas.microsoft.com/office/powerpoint/2010/main" val="200052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E2FBA8E7-4D67-4CA8-8359-19B7BB38577C}" type="slidenum">
              <a:rPr lang="en-US" altLang="en-US"/>
              <a:pPr/>
              <a:t>‹#›</a:t>
            </a:fld>
            <a:endParaRPr lang="en-US" altLang="en-US"/>
          </a:p>
        </p:txBody>
      </p:sp>
    </p:spTree>
    <p:extLst>
      <p:ext uri="{BB962C8B-B14F-4D97-AF65-F5344CB8AC3E}">
        <p14:creationId xmlns:p14="http://schemas.microsoft.com/office/powerpoint/2010/main" val="3688663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5EF68FE8-CAF4-42A6-B354-85C6AB2BB655}" type="slidenum">
              <a:rPr lang="en-US" altLang="en-US"/>
              <a:pPr/>
              <a:t>‹#›</a:t>
            </a:fld>
            <a:endParaRPr lang="en-US" altLang="en-US"/>
          </a:p>
        </p:txBody>
      </p:sp>
    </p:spTree>
    <p:extLst>
      <p:ext uri="{BB962C8B-B14F-4D97-AF65-F5344CB8AC3E}">
        <p14:creationId xmlns:p14="http://schemas.microsoft.com/office/powerpoint/2010/main" val="2538542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A425BE7-DA4A-471F-A23A-D7658BEA2DAC}" type="slidenum">
              <a:rPr lang="en-US" altLang="en-US"/>
              <a:pPr/>
              <a:t>‹#›</a:t>
            </a:fld>
            <a:endParaRPr lang="en-US" altLang="en-US"/>
          </a:p>
        </p:txBody>
      </p:sp>
    </p:spTree>
    <p:extLst>
      <p:ext uri="{BB962C8B-B14F-4D97-AF65-F5344CB8AC3E}">
        <p14:creationId xmlns:p14="http://schemas.microsoft.com/office/powerpoint/2010/main" val="31883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93CD44BA-9775-4CBF-A72B-15A61D8F129F}" type="slidenum">
              <a:rPr lang="en-US" altLang="en-US"/>
              <a:pPr/>
              <a:t>‹#›</a:t>
            </a:fld>
            <a:endParaRPr lang="en-US" altLang="en-US"/>
          </a:p>
        </p:txBody>
      </p:sp>
    </p:spTree>
    <p:extLst>
      <p:ext uri="{BB962C8B-B14F-4D97-AF65-F5344CB8AC3E}">
        <p14:creationId xmlns:p14="http://schemas.microsoft.com/office/powerpoint/2010/main" val="11208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eaLnBrk="0" fontAlgn="base" hangingPunct="0">
              <a:spcBef>
                <a:spcPct val="0"/>
              </a:spcBef>
              <a:spcAft>
                <a:spcPct val="0"/>
              </a:spcAft>
              <a:defRPr/>
            </a:pPr>
            <a:endParaRPr lang="en-US">
              <a:solidFill>
                <a:prstClr val="black">
                  <a:tint val="75000"/>
                </a:prstClr>
              </a:solidFill>
              <a:latin typeface="Tahoma" panose="020B0604030504040204" pitchFamily="34"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eaLnBrk="0" fontAlgn="base" hangingPunct="0">
              <a:spcBef>
                <a:spcPct val="0"/>
              </a:spcBef>
              <a:spcAft>
                <a:spcPct val="0"/>
              </a:spcAft>
              <a:defRPr/>
            </a:pPr>
            <a:endParaRPr lang="en-US">
              <a:solidFill>
                <a:prstClr val="black">
                  <a:tint val="75000"/>
                </a:prstClr>
              </a:solidFill>
              <a:latin typeface="Tahoma" panose="020B0604030504040204"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rtl="0" eaLnBrk="0" fontAlgn="base" hangingPunct="0">
              <a:spcBef>
                <a:spcPct val="0"/>
              </a:spcBef>
              <a:spcAft>
                <a:spcPct val="0"/>
              </a:spcAft>
            </a:pPr>
            <a:fld id="{6835A00B-8E4A-48CC-91A1-172DBE77E46A}" type="slidenum">
              <a:rPr lang="en-US" altLang="en-US" smtClean="0">
                <a:latin typeface="Tahoma" panose="020B0604030504040204" pitchFamily="34" charset="0"/>
              </a:rPr>
              <a:pPr rtl="0" eaLnBrk="0" fontAlgn="base" hangingPunct="0">
                <a:spcBef>
                  <a:spcPct val="0"/>
                </a:spcBef>
                <a:spcAft>
                  <a:spcPct val="0"/>
                </a:spcAft>
              </a:pPr>
              <a:t>‹#›</a:t>
            </a:fld>
            <a:endParaRPr lang="en-US" altLang="en-US" smtClean="0">
              <a:latin typeface="Tahoma" panose="020B0604030504040204" pitchFamily="34" charset="0"/>
            </a:endParaRPr>
          </a:p>
        </p:txBody>
      </p:sp>
    </p:spTree>
    <p:extLst>
      <p:ext uri="{BB962C8B-B14F-4D97-AF65-F5344CB8AC3E}">
        <p14:creationId xmlns:p14="http://schemas.microsoft.com/office/powerpoint/2010/main" val="2394240310"/>
      </p:ext>
    </p:extLst>
  </p:cSld>
  <p:clrMap bg1="lt1" tx1="dk1" bg2="lt2" tx2="dk2" accent1="accent1" accent2="accent2" accent3="accent3" accent4="accent4" accent5="accent5" accent6="accent6" hlink="hlink" folHlink="folHlink"/>
  <p:sldLayoutIdLst>
    <p:sldLayoutId id="2147484460" r:id="rId1"/>
    <p:sldLayoutId id="2147484461" r:id="rId2"/>
    <p:sldLayoutId id="2147484462" r:id="rId3"/>
    <p:sldLayoutId id="2147484463" r:id="rId4"/>
    <p:sldLayoutId id="2147484464" r:id="rId5"/>
    <p:sldLayoutId id="2147484465" r:id="rId6"/>
    <p:sldLayoutId id="2147484466" r:id="rId7"/>
    <p:sldLayoutId id="2147484467" r:id="rId8"/>
    <p:sldLayoutId id="2147484468" r:id="rId9"/>
    <p:sldLayoutId id="2147484469" r:id="rId10"/>
    <p:sldLayoutId id="2147484470" r:id="rId11"/>
    <p:sldLayoutId id="2147484471" r:id="rId12"/>
    <p:sldLayoutId id="2147484472"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765175"/>
          </a:xfrm>
        </p:spPr>
        <p:txBody>
          <a:bodyPr/>
          <a:lstStyle/>
          <a:p>
            <a:r>
              <a:rPr lang="en-US" b="1" dirty="0">
                <a:solidFill>
                  <a:srgbClr val="C00000"/>
                </a:solidFill>
              </a:rPr>
              <a:t>4-Phylum </a:t>
            </a:r>
            <a:r>
              <a:rPr lang="en-US" b="1" dirty="0" err="1">
                <a:solidFill>
                  <a:srgbClr val="C00000"/>
                </a:solidFill>
              </a:rPr>
              <a:t>Apicomplexa</a:t>
            </a:r>
            <a:r>
              <a:rPr lang="en-US" b="1" dirty="0">
                <a:solidFill>
                  <a:srgbClr val="C00000"/>
                </a:solidFill>
              </a:rPr>
              <a:t> (</a:t>
            </a:r>
            <a:r>
              <a:rPr lang="en-US" b="1" dirty="0" err="1">
                <a:solidFill>
                  <a:srgbClr val="C00000"/>
                </a:solidFill>
              </a:rPr>
              <a:t>Sporozoa</a:t>
            </a:r>
            <a:r>
              <a:rPr lang="en-US" b="1" dirty="0">
                <a:solidFill>
                  <a:srgbClr val="C00000"/>
                </a:solidFill>
              </a:rPr>
              <a:t>)</a:t>
            </a:r>
            <a:endParaRPr lang="en-US" dirty="0">
              <a:solidFill>
                <a:srgbClr val="C00000"/>
              </a:solidFill>
            </a:endParaRPr>
          </a:p>
        </p:txBody>
      </p:sp>
      <p:sp>
        <p:nvSpPr>
          <p:cNvPr id="9219" name="Rectangle 3"/>
          <p:cNvSpPr>
            <a:spLocks noGrp="1" noChangeArrowheads="1"/>
          </p:cNvSpPr>
          <p:nvPr>
            <p:ph idx="1"/>
          </p:nvPr>
        </p:nvSpPr>
        <p:spPr>
          <a:xfrm>
            <a:off x="179388" y="836613"/>
            <a:ext cx="8785225" cy="5832475"/>
          </a:xfrm>
          <a:ln>
            <a:solidFill>
              <a:srgbClr val="FF0000"/>
            </a:solidFill>
            <a:miter lim="800000"/>
            <a:headEnd/>
            <a:tailEnd/>
          </a:ln>
        </p:spPr>
        <p:txBody>
          <a:bodyPr/>
          <a:lstStyle/>
          <a:p>
            <a:r>
              <a:rPr lang="en-US" sz="2800" b="1" i="1" dirty="0" smtClean="0">
                <a:solidFill>
                  <a:srgbClr val="00B050"/>
                </a:solidFill>
              </a:rPr>
              <a:t>All </a:t>
            </a:r>
            <a:r>
              <a:rPr lang="en-US" sz="2800" b="1" i="1" dirty="0">
                <a:solidFill>
                  <a:srgbClr val="00B050"/>
                </a:solidFill>
              </a:rPr>
              <a:t>members of this phylum are parasitic on other organisms</a:t>
            </a:r>
            <a:r>
              <a:rPr lang="en-US" sz="2800" dirty="0"/>
              <a:t>. Many species in this group parasitize invertebrate animals such as earthworms, crabs, and oysters.</a:t>
            </a:r>
          </a:p>
          <a:p>
            <a:r>
              <a:rPr lang="en-US" sz="2800" dirty="0">
                <a:solidFill>
                  <a:srgbClr val="0070C0"/>
                </a:solidFill>
              </a:rPr>
              <a:t>-</a:t>
            </a:r>
            <a:r>
              <a:rPr lang="en-US" sz="2800" b="1" dirty="0">
                <a:solidFill>
                  <a:srgbClr val="0070C0"/>
                </a:solidFill>
              </a:rPr>
              <a:t>The most important species</a:t>
            </a:r>
            <a:r>
              <a:rPr lang="en-US" sz="2800" dirty="0">
                <a:solidFill>
                  <a:srgbClr val="0070C0"/>
                </a:solidFill>
              </a:rPr>
              <a:t> are parasites of vertebrates, including humans </a:t>
            </a:r>
            <a:r>
              <a:rPr lang="en-US" sz="2800" b="1" i="1" dirty="0">
                <a:solidFill>
                  <a:srgbClr val="0070C0"/>
                </a:solidFill>
              </a:rPr>
              <a:t>Plasmodium </a:t>
            </a:r>
            <a:r>
              <a:rPr lang="en-US" sz="2800" b="1" dirty="0">
                <a:solidFill>
                  <a:srgbClr val="0070C0"/>
                </a:solidFill>
              </a:rPr>
              <a:t>and </a:t>
            </a:r>
            <a:r>
              <a:rPr lang="en-US" sz="2800" b="1" i="1" dirty="0" err="1">
                <a:solidFill>
                  <a:srgbClr val="0070C0"/>
                </a:solidFill>
              </a:rPr>
              <a:t>Eimeria</a:t>
            </a:r>
            <a:r>
              <a:rPr lang="en-US" sz="2800" i="1" dirty="0"/>
              <a:t>. </a:t>
            </a:r>
            <a:endParaRPr lang="en-US" sz="2800" dirty="0"/>
          </a:p>
          <a:p>
            <a:r>
              <a:rPr lang="en-US" sz="2800" i="1" dirty="0"/>
              <a:t>-</a:t>
            </a:r>
            <a:r>
              <a:rPr lang="en-US" sz="2800" dirty="0"/>
              <a:t> </a:t>
            </a:r>
            <a:r>
              <a:rPr lang="en-US" sz="2800" i="1" dirty="0" err="1"/>
              <a:t>Eimeria</a:t>
            </a:r>
            <a:r>
              <a:rPr lang="en-US" sz="2800" i="1" dirty="0"/>
              <a:t> </a:t>
            </a:r>
            <a:r>
              <a:rPr lang="en-US" sz="2800" dirty="0"/>
              <a:t>is causes </a:t>
            </a:r>
            <a:r>
              <a:rPr lang="en-US" sz="2800" dirty="0" err="1"/>
              <a:t>coccidiosis</a:t>
            </a:r>
            <a:r>
              <a:rPr lang="en-US" sz="2800" dirty="0"/>
              <a:t> in birds, rabbits, and other animals. </a:t>
            </a:r>
          </a:p>
          <a:p>
            <a:r>
              <a:rPr lang="en-US" sz="2800" b="1" dirty="0" smtClean="0"/>
              <a:t> </a:t>
            </a:r>
            <a:r>
              <a:rPr lang="en-US" sz="2800" b="1" i="1" dirty="0"/>
              <a:t>Plasmodium</a:t>
            </a:r>
            <a:r>
              <a:rPr lang="en-US" sz="2800" b="1" i="1" dirty="0" smtClean="0"/>
              <a:t>: </a:t>
            </a:r>
            <a:r>
              <a:rPr lang="en-US" sz="2800" dirty="0" smtClean="0"/>
              <a:t>-All species are </a:t>
            </a:r>
            <a:r>
              <a:rPr lang="en-US" sz="2800" dirty="0"/>
              <a:t>parasites of vertebrate </a:t>
            </a:r>
            <a:r>
              <a:rPr lang="en-US" sz="2800" dirty="0" smtClean="0"/>
              <a:t>animals(amphibians</a:t>
            </a:r>
            <a:r>
              <a:rPr lang="en-US" sz="2800" dirty="0"/>
              <a:t>, reptiles, birds, and </a:t>
            </a:r>
            <a:r>
              <a:rPr lang="en-US" sz="2800" dirty="0" smtClean="0"/>
              <a:t>mammals). </a:t>
            </a:r>
            <a:endParaRPr lang="en-US" sz="2800" dirty="0"/>
          </a:p>
          <a:p>
            <a:r>
              <a:rPr lang="en-US" sz="2800" b="1" dirty="0"/>
              <a:t>-</a:t>
            </a:r>
            <a:r>
              <a:rPr lang="en-US" sz="2800" b="1" dirty="0">
                <a:solidFill>
                  <a:srgbClr val="00B050"/>
                </a:solidFill>
              </a:rPr>
              <a:t>Four species cause human malaria, </a:t>
            </a:r>
            <a:r>
              <a:rPr lang="en-US" sz="2800" b="1" i="1" dirty="0">
                <a:solidFill>
                  <a:srgbClr val="00B050"/>
                </a:solidFill>
              </a:rPr>
              <a:t>P. </a:t>
            </a:r>
            <a:r>
              <a:rPr lang="en-US" sz="2800" b="1" dirty="0" err="1">
                <a:solidFill>
                  <a:srgbClr val="00B050"/>
                </a:solidFill>
              </a:rPr>
              <a:t>vivax</a:t>
            </a:r>
            <a:r>
              <a:rPr lang="en-US" sz="2800" b="1" dirty="0">
                <a:solidFill>
                  <a:srgbClr val="00B050"/>
                </a:solidFill>
              </a:rPr>
              <a:t>, </a:t>
            </a:r>
            <a:r>
              <a:rPr lang="en-US" sz="2800" b="1" i="1" dirty="0">
                <a:solidFill>
                  <a:srgbClr val="00B050"/>
                </a:solidFill>
              </a:rPr>
              <a:t>P. </a:t>
            </a:r>
            <a:r>
              <a:rPr lang="en-US" sz="2800" b="1" i="1" dirty="0" err="1">
                <a:solidFill>
                  <a:srgbClr val="00B050"/>
                </a:solidFill>
              </a:rPr>
              <a:t>ovale</a:t>
            </a:r>
            <a:r>
              <a:rPr lang="en-US" sz="2800" b="1" i="1" dirty="0">
                <a:solidFill>
                  <a:srgbClr val="00B050"/>
                </a:solidFill>
              </a:rPr>
              <a:t>, P. malaria, </a:t>
            </a:r>
            <a:r>
              <a:rPr lang="en-US" sz="2800" b="1" dirty="0">
                <a:solidFill>
                  <a:srgbClr val="00B050"/>
                </a:solidFill>
              </a:rPr>
              <a:t>and </a:t>
            </a:r>
            <a:r>
              <a:rPr lang="en-US" sz="2800" b="1" i="1" dirty="0" err="1">
                <a:solidFill>
                  <a:srgbClr val="00B050"/>
                </a:solidFill>
              </a:rPr>
              <a:t>P.falciparum</a:t>
            </a:r>
            <a:r>
              <a:rPr lang="en-US" sz="2800" b="1" i="1" dirty="0">
                <a:solidFill>
                  <a:srgbClr val="00B050"/>
                </a:solidFill>
              </a:rPr>
              <a:t>.</a:t>
            </a:r>
            <a:endParaRPr lang="en-US" sz="2800" dirty="0">
              <a:solidFill>
                <a:srgbClr val="00B050"/>
              </a:solidFill>
            </a:endParaRPr>
          </a:p>
        </p:txBody>
      </p:sp>
    </p:spTree>
    <p:extLst>
      <p:ext uri="{BB962C8B-B14F-4D97-AF65-F5344CB8AC3E}">
        <p14:creationId xmlns:p14="http://schemas.microsoft.com/office/powerpoint/2010/main" val="2195159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lasmodium_lifecy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199" y="116632"/>
            <a:ext cx="8745289" cy="663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3877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icture 014"/>
          <p:cNvPicPr>
            <a:picLocks noChangeAspect="1" noChangeArrowheads="1"/>
          </p:cNvPicPr>
          <p:nvPr/>
        </p:nvPicPr>
        <p:blipFill>
          <a:blip r:embed="rId3" cstate="print"/>
          <a:srcRect/>
          <a:stretch>
            <a:fillRect/>
          </a:stretch>
        </p:blipFill>
        <p:spPr bwMode="auto">
          <a:xfrm>
            <a:off x="0" y="0"/>
            <a:ext cx="9108504" cy="8153400"/>
          </a:xfrm>
          <a:prstGeom prst="rect">
            <a:avLst/>
          </a:prstGeom>
          <a:noFill/>
          <a:ln w="9525">
            <a:noFill/>
            <a:miter lim="800000"/>
            <a:headEnd/>
            <a:tailEnd/>
          </a:ln>
        </p:spPr>
      </p:pic>
    </p:spTree>
    <p:extLst>
      <p:ext uri="{BB962C8B-B14F-4D97-AF65-F5344CB8AC3E}">
        <p14:creationId xmlns:p14="http://schemas.microsoft.com/office/powerpoint/2010/main" val="490218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79512" y="368652"/>
            <a:ext cx="8784976" cy="6324808"/>
          </a:xfrm>
          <a:prstGeom prst="rect">
            <a:avLst/>
          </a:prstGeom>
        </p:spPr>
        <p:txBody>
          <a:bodyPr wrap="square">
            <a:spAutoFit/>
          </a:bodyPr>
          <a:lstStyle/>
          <a:p>
            <a:pPr algn="l">
              <a:lnSpc>
                <a:spcPct val="150000"/>
              </a:lnSpc>
            </a:pPr>
            <a:r>
              <a:rPr lang="en-US" sz="2800" b="1" dirty="0">
                <a:solidFill>
                  <a:srgbClr val="FFFF00"/>
                </a:solidFill>
                <a:latin typeface="Times New Roman" panose="02020603050405020304" pitchFamily="18" charset="0"/>
                <a:ea typeface="Calibri" panose="020F0502020204030204" pitchFamily="34" charset="0"/>
                <a:cs typeface="Arial" panose="020B0604020202020204" pitchFamily="34" charset="0"/>
              </a:rPr>
              <a:t>The life cycles of these species are basically similar</a:t>
            </a:r>
            <a:r>
              <a:rPr lang="en-US" sz="2800" b="1" dirty="0" smtClean="0">
                <a:solidFill>
                  <a:srgbClr val="FFFF00"/>
                </a:solidFill>
                <a:latin typeface="Times New Roman" panose="02020603050405020304" pitchFamily="18" charset="0"/>
                <a:ea typeface="Calibri" panose="020F0502020204030204" pitchFamily="34" charset="0"/>
                <a:cs typeface="Arial" panose="020B0604020202020204" pitchFamily="34" charset="0"/>
              </a:rPr>
              <a:t>:</a:t>
            </a:r>
          </a:p>
          <a:p>
            <a:pPr algn="l">
              <a:lnSpc>
                <a:spcPct val="150000"/>
              </a:lnSpc>
            </a:pPr>
            <a:endParaRPr lang="en-US"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sz="2400"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r>
              <a:rPr lang="en-US" sz="2400" b="1" dirty="0">
                <a:solidFill>
                  <a:schemeClr val="bg1"/>
                </a:solidFill>
                <a:latin typeface="Times New Roman" panose="02020603050405020304" pitchFamily="18" charset="0"/>
                <a:ea typeface="Calibri" panose="020F0502020204030204" pitchFamily="34" charset="0"/>
                <a:cs typeface="Arial" panose="020B0604020202020204" pitchFamily="34" charset="0"/>
              </a:rPr>
              <a:t>The life cycle includes both sexual and asexual reproduction</a:t>
            </a:r>
            <a:r>
              <a:rPr lang="en-US" sz="2400" dirty="0">
                <a:solidFill>
                  <a:schemeClr val="bg1"/>
                </a:solidFill>
                <a:latin typeface="Times New Roman" panose="02020603050405020304" pitchFamily="18" charset="0"/>
                <a:ea typeface="Calibri" panose="020F0502020204030204" pitchFamily="34" charset="0"/>
                <a:cs typeface="Arial" panose="020B0604020202020204" pitchFamily="34" charset="0"/>
              </a:rPr>
              <a:t>. The life cycle can best be understood by starting with the zygote in the gut of a mosquito. </a:t>
            </a:r>
            <a:endParaRPr lang="en-US"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sz="32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A-The life cycles in the mosquito</a:t>
            </a:r>
            <a:endPar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sz="2400" b="1" dirty="0">
                <a:solidFill>
                  <a:srgbClr val="FFC000"/>
                </a:solidFill>
                <a:latin typeface="Times New Roman" panose="02020603050405020304" pitchFamily="18" charset="0"/>
                <a:ea typeface="Calibri" panose="020F0502020204030204" pitchFamily="34" charset="0"/>
                <a:cs typeface="Arial" panose="020B0604020202020204" pitchFamily="34" charset="0"/>
              </a:rPr>
              <a:t>1-The zygote becomes motile and passes through the lining and wall of the stomach or </a:t>
            </a:r>
            <a:r>
              <a:rPr lang="en-US" sz="2400" b="1" dirty="0" err="1">
                <a:solidFill>
                  <a:srgbClr val="FFC000"/>
                </a:solidFill>
                <a:latin typeface="Times New Roman" panose="02020603050405020304" pitchFamily="18" charset="0"/>
                <a:ea typeface="Calibri" panose="020F0502020204030204" pitchFamily="34" charset="0"/>
                <a:cs typeface="Arial" panose="020B0604020202020204" pitchFamily="34" charset="0"/>
              </a:rPr>
              <a:t>midgut</a:t>
            </a:r>
            <a:r>
              <a:rPr lang="en-US" sz="2400" b="1" dirty="0">
                <a:solidFill>
                  <a:srgbClr val="FFC000"/>
                </a:solidFill>
                <a:latin typeface="Times New Roman" panose="02020603050405020304" pitchFamily="18" charset="0"/>
                <a:ea typeface="Calibri" panose="020F0502020204030204" pitchFamily="34" charset="0"/>
                <a:cs typeface="Arial" panose="020B0604020202020204" pitchFamily="34" charset="0"/>
              </a:rPr>
              <a:t> of the mosquito and is now called an </a:t>
            </a:r>
            <a:r>
              <a:rPr lang="en-US" sz="2400" b="1" dirty="0" err="1">
                <a:solidFill>
                  <a:srgbClr val="FFC000"/>
                </a:solidFill>
                <a:latin typeface="Times New Roman" panose="02020603050405020304" pitchFamily="18" charset="0"/>
                <a:ea typeface="Calibri" panose="020F0502020204030204" pitchFamily="34" charset="0"/>
                <a:cs typeface="Arial" panose="020B0604020202020204" pitchFamily="34" charset="0"/>
              </a:rPr>
              <a:t>ookinete</a:t>
            </a:r>
            <a:r>
              <a:rPr lang="en-US" sz="2400" b="1" dirty="0">
                <a:solidFill>
                  <a:srgbClr val="FFC000"/>
                </a:solidFill>
                <a:latin typeface="Times New Roman" panose="02020603050405020304" pitchFamily="18" charset="0"/>
                <a:ea typeface="Calibri" panose="020F0502020204030204" pitchFamily="34" charset="0"/>
                <a:cs typeface="Arial" panose="020B0604020202020204" pitchFamily="34" charset="0"/>
              </a:rPr>
              <a:t>. </a:t>
            </a:r>
            <a:endParaRPr lang="en-US" b="1" dirty="0">
              <a:solidFill>
                <a:srgbClr val="FFC000"/>
              </a:solidFill>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sz="2400" b="1" dirty="0">
                <a:solidFill>
                  <a:schemeClr val="bg1"/>
                </a:solidFill>
                <a:latin typeface="Times New Roman" panose="02020603050405020304" pitchFamily="18" charset="0"/>
                <a:ea typeface="Calibri" panose="020F0502020204030204" pitchFamily="34" charset="0"/>
                <a:cs typeface="Arial" panose="020B0604020202020204" pitchFamily="34" charset="0"/>
              </a:rPr>
              <a:t>2-The </a:t>
            </a:r>
            <a:r>
              <a:rPr lang="en-US" sz="2400" b="1" dirty="0" err="1">
                <a:solidFill>
                  <a:schemeClr val="bg1"/>
                </a:solidFill>
                <a:latin typeface="Times New Roman" panose="02020603050405020304" pitchFamily="18" charset="0"/>
                <a:ea typeface="Calibri" panose="020F0502020204030204" pitchFamily="34" charset="0"/>
                <a:cs typeface="Arial" panose="020B0604020202020204" pitchFamily="34" charset="0"/>
              </a:rPr>
              <a:t>ookinete</a:t>
            </a:r>
            <a:r>
              <a:rPr lang="en-US" sz="2400" b="1" dirty="0">
                <a:solidFill>
                  <a:schemeClr val="bg1"/>
                </a:solidFill>
                <a:latin typeface="Times New Roman" panose="02020603050405020304" pitchFamily="18" charset="0"/>
                <a:ea typeface="Calibri" panose="020F0502020204030204" pitchFamily="34" charset="0"/>
                <a:cs typeface="Arial" panose="020B0604020202020204" pitchFamily="34" charset="0"/>
              </a:rPr>
              <a:t> then rounds up and encysts on the outside of the gut wall and is called an </a:t>
            </a:r>
            <a:r>
              <a:rPr lang="en-US" sz="2400" b="1" dirty="0" err="1">
                <a:solidFill>
                  <a:schemeClr val="bg1"/>
                </a:solidFill>
                <a:latin typeface="Times New Roman" panose="02020603050405020304" pitchFamily="18" charset="0"/>
                <a:ea typeface="Calibri" panose="020F0502020204030204" pitchFamily="34" charset="0"/>
                <a:cs typeface="Arial" panose="020B0604020202020204" pitchFamily="34" charset="0"/>
              </a:rPr>
              <a:t>oocyst</a:t>
            </a:r>
            <a:r>
              <a:rPr lang="en-US" sz="2400" b="1" dirty="0" smtClean="0">
                <a:solidFill>
                  <a:schemeClr val="bg1"/>
                </a:solidFill>
                <a:latin typeface="Times New Roman" panose="02020603050405020304" pitchFamily="18" charset="0"/>
                <a:ea typeface="Calibri" panose="020F0502020204030204" pitchFamily="34" charset="0"/>
                <a:cs typeface="Arial" panose="020B0604020202020204" pitchFamily="34" charset="0"/>
              </a:rPr>
              <a:t>.</a:t>
            </a:r>
            <a:endParaRPr lang="en-US" b="1"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447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 y="487213"/>
            <a:ext cx="9032696" cy="4525963"/>
          </a:xfrm>
        </p:spPr>
        <p:txBody>
          <a:bodyPr/>
          <a:lstStyle/>
          <a:p>
            <a:r>
              <a:rPr lang="en-US" b="1" dirty="0">
                <a:solidFill>
                  <a:srgbClr val="BFFE86"/>
                </a:solidFill>
                <a:latin typeface="Times New Roman" panose="02020603050405020304" pitchFamily="18" charset="0"/>
                <a:ea typeface="Calibri" panose="020F0502020204030204" pitchFamily="34" charset="0"/>
                <a:cs typeface="Arial" panose="020B0604020202020204" pitchFamily="34" charset="0"/>
              </a:rPr>
              <a:t>3-After several days of growth, the </a:t>
            </a:r>
            <a:r>
              <a:rPr lang="en-US" b="1" dirty="0" err="1">
                <a:solidFill>
                  <a:srgbClr val="BFFE86"/>
                </a:solidFill>
                <a:latin typeface="Times New Roman" panose="02020603050405020304" pitchFamily="18" charset="0"/>
                <a:ea typeface="Calibri" panose="020F0502020204030204" pitchFamily="34" charset="0"/>
                <a:cs typeface="Arial" panose="020B0604020202020204" pitchFamily="34" charset="0"/>
              </a:rPr>
              <a:t>oocyst</a:t>
            </a:r>
            <a:r>
              <a:rPr lang="en-US" b="1" dirty="0">
                <a:solidFill>
                  <a:srgbClr val="BFFE86"/>
                </a:solidFill>
                <a:latin typeface="Times New Roman" panose="02020603050405020304" pitchFamily="18" charset="0"/>
                <a:ea typeface="Calibri" panose="020F0502020204030204" pitchFamily="34" charset="0"/>
                <a:cs typeface="Arial" panose="020B0604020202020204" pitchFamily="34" charset="0"/>
              </a:rPr>
              <a:t> divides internally to form several hundred </a:t>
            </a:r>
            <a:r>
              <a:rPr lang="en-US" b="1" dirty="0" err="1">
                <a:solidFill>
                  <a:srgbClr val="BFFE86"/>
                </a:solidFill>
                <a:latin typeface="Times New Roman" panose="02020603050405020304" pitchFamily="18" charset="0"/>
                <a:ea typeface="Calibri" panose="020F0502020204030204" pitchFamily="34" charset="0"/>
                <a:cs typeface="Arial" panose="020B0604020202020204" pitchFamily="34" charset="0"/>
              </a:rPr>
              <a:t>sporozoites</a:t>
            </a:r>
            <a:r>
              <a:rPr lang="en-US" b="1" dirty="0" smtClean="0">
                <a:solidFill>
                  <a:srgbClr val="BFFE86"/>
                </a:solidFill>
                <a:latin typeface="Times New Roman" panose="02020603050405020304" pitchFamily="18" charset="0"/>
                <a:ea typeface="Calibri" panose="020F0502020204030204" pitchFamily="34" charset="0"/>
                <a:cs typeface="Arial" panose="020B0604020202020204" pitchFamily="34" charset="0"/>
              </a:rPr>
              <a:t>.</a:t>
            </a:r>
          </a:p>
          <a:p>
            <a:endParaRPr lang="en-US" b="1" dirty="0">
              <a:solidFill>
                <a:srgbClr val="92D050"/>
              </a:solidFill>
              <a:latin typeface="Calibri" panose="020F0502020204030204" pitchFamily="34" charset="0"/>
              <a:ea typeface="Calibri" panose="020F0502020204030204" pitchFamily="34" charset="0"/>
              <a:cs typeface="Arial" panose="020B0604020202020204" pitchFamily="34" charset="0"/>
            </a:endParaRPr>
          </a:p>
          <a:p>
            <a:r>
              <a:rPr lang="en-US" b="1" dirty="0" smtClean="0">
                <a:solidFill>
                  <a:srgbClr val="FFFF00"/>
                </a:solidFill>
                <a:latin typeface="Times New Roman" panose="02020603050405020304" pitchFamily="18" charset="0"/>
                <a:ea typeface="Calibri" panose="020F0502020204030204" pitchFamily="34" charset="0"/>
                <a:cs typeface="Arial" panose="020B0604020202020204" pitchFamily="34" charset="0"/>
              </a:rPr>
              <a:t>4-The </a:t>
            </a:r>
            <a:r>
              <a:rPr lang="en-US" b="1" dirty="0" err="1">
                <a:solidFill>
                  <a:srgbClr val="FFFF00"/>
                </a:solidFill>
                <a:latin typeface="Times New Roman" panose="02020603050405020304" pitchFamily="18" charset="0"/>
                <a:ea typeface="Calibri" panose="020F0502020204030204" pitchFamily="34" charset="0"/>
                <a:cs typeface="Arial" panose="020B0604020202020204" pitchFamily="34" charset="0"/>
              </a:rPr>
              <a:t>sporozoites</a:t>
            </a:r>
            <a:r>
              <a:rPr lang="en-US" b="1" dirty="0">
                <a:solidFill>
                  <a:srgbClr val="FFFF00"/>
                </a:solidFill>
                <a:latin typeface="Times New Roman" panose="02020603050405020304" pitchFamily="18" charset="0"/>
                <a:ea typeface="Calibri" panose="020F0502020204030204" pitchFamily="34" charset="0"/>
                <a:cs typeface="Arial" panose="020B0604020202020204" pitchFamily="34" charset="0"/>
              </a:rPr>
              <a:t> escape by rupturing the external wall of the </a:t>
            </a:r>
            <a:r>
              <a:rPr lang="en-US" b="1" dirty="0" err="1">
                <a:solidFill>
                  <a:srgbClr val="FFFF00"/>
                </a:solidFill>
                <a:latin typeface="Times New Roman" panose="02020603050405020304" pitchFamily="18" charset="0"/>
                <a:ea typeface="Calibri" panose="020F0502020204030204" pitchFamily="34" charset="0"/>
                <a:cs typeface="Arial" panose="020B0604020202020204" pitchFamily="34" charset="0"/>
              </a:rPr>
              <a:t>oocyst</a:t>
            </a:r>
            <a:r>
              <a:rPr lang="en-US" b="1" dirty="0">
                <a:solidFill>
                  <a:srgbClr val="FFFF00"/>
                </a:solidFill>
                <a:latin typeface="Times New Roman" panose="02020603050405020304" pitchFamily="18" charset="0"/>
                <a:ea typeface="Calibri" panose="020F0502020204030204" pitchFamily="34" charset="0"/>
                <a:cs typeface="Arial" panose="020B0604020202020204" pitchFamily="34" charset="0"/>
              </a:rPr>
              <a:t> and migrate through the </a:t>
            </a:r>
            <a:r>
              <a:rPr lang="en-US" b="1" dirty="0" err="1">
                <a:solidFill>
                  <a:srgbClr val="FFFF00"/>
                </a:solidFill>
                <a:latin typeface="Times New Roman" panose="02020603050405020304" pitchFamily="18" charset="0"/>
                <a:ea typeface="Calibri" panose="020F0502020204030204" pitchFamily="34" charset="0"/>
                <a:cs typeface="Arial" panose="020B0604020202020204" pitchFamily="34" charset="0"/>
              </a:rPr>
              <a:t>hemocoel</a:t>
            </a:r>
            <a:r>
              <a:rPr lang="en-US" b="1" dirty="0">
                <a:solidFill>
                  <a:srgbClr val="FFFF00"/>
                </a:solidFill>
                <a:latin typeface="Times New Roman" panose="02020603050405020304" pitchFamily="18" charset="0"/>
                <a:ea typeface="Calibri" panose="020F0502020204030204" pitchFamily="34" charset="0"/>
                <a:cs typeface="Arial" panose="020B0604020202020204" pitchFamily="34" charset="0"/>
              </a:rPr>
              <a:t> to the salivary glands of the mosquito.</a:t>
            </a:r>
            <a:endParaRPr lang="en-US"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15399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lstStyle/>
          <a:p>
            <a:r>
              <a:rPr lang="en-US" b="1" dirty="0"/>
              <a:t>B-The life cycles in the human </a:t>
            </a:r>
            <a:r>
              <a:rPr lang="en-US" dirty="0"/>
              <a:t/>
            </a:r>
            <a:br>
              <a:rPr lang="en-US" dirty="0"/>
            </a:br>
            <a:endParaRPr lang="en-US" dirty="0"/>
          </a:p>
        </p:txBody>
      </p:sp>
      <p:sp>
        <p:nvSpPr>
          <p:cNvPr id="3" name="Content Placeholder 2"/>
          <p:cNvSpPr>
            <a:spLocks noGrp="1"/>
          </p:cNvSpPr>
          <p:nvPr>
            <p:ph idx="1"/>
          </p:nvPr>
        </p:nvSpPr>
        <p:spPr>
          <a:xfrm>
            <a:off x="35496" y="692696"/>
            <a:ext cx="9011344" cy="5688632"/>
          </a:xfrm>
        </p:spPr>
        <p:txBody>
          <a:bodyPr/>
          <a:lstStyle/>
          <a:p>
            <a:r>
              <a:rPr lang="en-US" b="1" dirty="0" smtClean="0">
                <a:solidFill>
                  <a:srgbClr val="C00000"/>
                </a:solidFill>
              </a:rPr>
              <a:t>1-When </a:t>
            </a:r>
            <a:r>
              <a:rPr lang="en-US" b="1" dirty="0">
                <a:solidFill>
                  <a:srgbClr val="C00000"/>
                </a:solidFill>
              </a:rPr>
              <a:t>a mosquito bites a human, the </a:t>
            </a:r>
            <a:r>
              <a:rPr lang="en-US" b="1" dirty="0" err="1">
                <a:solidFill>
                  <a:srgbClr val="C00000"/>
                </a:solidFill>
              </a:rPr>
              <a:t>sporozoites</a:t>
            </a:r>
            <a:r>
              <a:rPr lang="en-US" b="1" dirty="0">
                <a:solidFill>
                  <a:srgbClr val="C00000"/>
                </a:solidFill>
              </a:rPr>
              <a:t> with the salivary secretions are injected into the bloodstream are eventually carried to the liver.</a:t>
            </a:r>
          </a:p>
          <a:p>
            <a:r>
              <a:rPr lang="en-US" b="1" dirty="0"/>
              <a:t>2-Sporozoites enter host cells. Inside the host liver cells, the </a:t>
            </a:r>
            <a:r>
              <a:rPr lang="en-US" b="1" dirty="0" err="1"/>
              <a:t>sporozoites</a:t>
            </a:r>
            <a:r>
              <a:rPr lang="en-US" b="1" dirty="0"/>
              <a:t> transform into amoeboid multinuclear </a:t>
            </a:r>
            <a:r>
              <a:rPr lang="en-US" b="1" dirty="0" err="1"/>
              <a:t>schizonts</a:t>
            </a:r>
            <a:r>
              <a:rPr lang="en-US" b="1" dirty="0"/>
              <a:t> and feed upon the contents of the host liver cells. </a:t>
            </a:r>
          </a:p>
          <a:p>
            <a:r>
              <a:rPr lang="en-US" b="1" dirty="0">
                <a:solidFill>
                  <a:srgbClr val="00B050"/>
                </a:solidFill>
              </a:rPr>
              <a:t>3-The </a:t>
            </a:r>
            <a:r>
              <a:rPr lang="en-US" b="1" dirty="0" err="1">
                <a:solidFill>
                  <a:srgbClr val="00B050"/>
                </a:solidFill>
              </a:rPr>
              <a:t>schizonts</a:t>
            </a:r>
            <a:r>
              <a:rPr lang="en-US" b="1" dirty="0">
                <a:solidFill>
                  <a:srgbClr val="00B050"/>
                </a:solidFill>
              </a:rPr>
              <a:t> reproduce asexually to form many </a:t>
            </a:r>
            <a:r>
              <a:rPr lang="en-US" b="1" dirty="0" err="1">
                <a:solidFill>
                  <a:srgbClr val="00B050"/>
                </a:solidFill>
              </a:rPr>
              <a:t>merozoites</a:t>
            </a:r>
            <a:r>
              <a:rPr lang="en-US" b="1" dirty="0">
                <a:solidFill>
                  <a:srgbClr val="00B050"/>
                </a:solidFill>
              </a:rPr>
              <a:t>, then escape from the liver cells.</a:t>
            </a:r>
          </a:p>
          <a:p>
            <a:endParaRPr lang="en-US" b="1" dirty="0"/>
          </a:p>
        </p:txBody>
      </p:sp>
    </p:spTree>
    <p:extLst>
      <p:ext uri="{BB962C8B-B14F-4D97-AF65-F5344CB8AC3E}">
        <p14:creationId xmlns:p14="http://schemas.microsoft.com/office/powerpoint/2010/main" val="316044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5924"/>
            <a:ext cx="8964488" cy="6309420"/>
          </a:xfrm>
          <a:prstGeom prst="rect">
            <a:avLst/>
          </a:prstGeom>
        </p:spPr>
        <p:txBody>
          <a:bodyPr wrap="square">
            <a:spAutoFit/>
          </a:bodyPr>
          <a:lstStyle/>
          <a:p>
            <a:pPr algn="l">
              <a:lnSpc>
                <a:spcPct val="150000"/>
              </a:lnSpc>
            </a:pPr>
            <a:r>
              <a:rPr lang="en-US" sz="32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4---a</a:t>
            </a:r>
            <a:r>
              <a:rPr lang="en-US" sz="28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-In some cases, invade other liver cells to repeat the process.</a:t>
            </a:r>
            <a:endParaRPr lang="en-US" sz="2000" b="1" dirty="0" smtClean="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sz="32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4---b</a:t>
            </a:r>
            <a:r>
              <a:rPr lang="en-US" sz="28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 or </a:t>
            </a:r>
            <a:r>
              <a:rPr lang="en-US" sz="2800" b="1" dirty="0" err="1" smtClean="0">
                <a:solidFill>
                  <a:srgbClr val="C00000"/>
                </a:solidFill>
                <a:latin typeface="Times New Roman" panose="02020603050405020304" pitchFamily="18" charset="0"/>
                <a:ea typeface="Calibri" panose="020F0502020204030204" pitchFamily="34" charset="0"/>
                <a:cs typeface="Arial" panose="020B0604020202020204" pitchFamily="34" charset="0"/>
              </a:rPr>
              <a:t>merozoites</a:t>
            </a:r>
            <a:r>
              <a:rPr lang="en-US" sz="2800" b="1" dirty="0" smtClean="0">
                <a:solidFill>
                  <a:srgbClr val="C00000"/>
                </a:solidFill>
                <a:latin typeface="Times New Roman" panose="02020603050405020304" pitchFamily="18" charset="0"/>
                <a:ea typeface="Calibri" panose="020F0502020204030204" pitchFamily="34" charset="0"/>
                <a:cs typeface="Arial" panose="020B0604020202020204" pitchFamily="34" charset="0"/>
              </a:rPr>
              <a:t> escape into the bloodstream and penetrate erythrocytes. </a:t>
            </a:r>
            <a:endParaRPr lang="en-US" sz="2000" b="1" dirty="0" smtClean="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l">
              <a:lnSpc>
                <a:spcPct val="150000"/>
              </a:lnSpc>
            </a:pPr>
            <a:r>
              <a:rPr lang="en-US" sz="28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5- </a:t>
            </a:r>
            <a:r>
              <a:rPr lang="en-US" sz="28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The </a:t>
            </a:r>
            <a:r>
              <a:rPr lang="en-US" sz="2800" b="1"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merozoites</a:t>
            </a:r>
            <a:r>
              <a:rPr lang="en-US" sz="28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 undergo further asexual reproduction within the erythrocytes. </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l"/>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6- Later, the </a:t>
            </a:r>
            <a:r>
              <a:rPr lang="en-US" sz="2800" b="1" dirty="0" err="1">
                <a:solidFill>
                  <a:srgbClr val="0070C0"/>
                </a:solidFill>
                <a:latin typeface="Times New Roman" panose="02020603050405020304" pitchFamily="18" charset="0"/>
                <a:ea typeface="Calibri" panose="020F0502020204030204" pitchFamily="34" charset="0"/>
                <a:cs typeface="Arial" panose="020B0604020202020204" pitchFamily="34" charset="0"/>
              </a:rPr>
              <a:t>merozoites</a:t>
            </a: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 rupture the wall of the erythrocytes, escape into the blood, and enter other erythrocytes. This multiplication process can be repeated several times, so that an enormous number of parasites are produced within the host. </a:t>
            </a:r>
            <a:endParaRPr lang="en-US" sz="2000" b="1" dirty="0">
              <a:solidFill>
                <a:srgbClr val="0070C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4820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44624"/>
            <a:ext cx="8928992" cy="2308324"/>
          </a:xfrm>
          <a:prstGeom prst="rect">
            <a:avLst/>
          </a:prstGeom>
        </p:spPr>
        <p:txBody>
          <a:bodyPr wrap="square">
            <a:spAutoFit/>
          </a:bodyPr>
          <a:lstStyle/>
          <a:p>
            <a:pPr algn="l">
              <a:lnSpc>
                <a:spcPct val="150000"/>
              </a:lnSpc>
            </a:pPr>
            <a:r>
              <a:rPr lang="en-US"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(The rupture of the erythrocytes by the </a:t>
            </a:r>
            <a:r>
              <a:rPr lang="en-US" sz="2400" b="1" dirty="0" err="1">
                <a:solidFill>
                  <a:srgbClr val="C00000"/>
                </a:solidFill>
                <a:latin typeface="Times New Roman" panose="02020603050405020304" pitchFamily="18" charset="0"/>
                <a:ea typeface="Calibri" panose="020F0502020204030204" pitchFamily="34" charset="0"/>
                <a:cs typeface="Arial" panose="020B0604020202020204" pitchFamily="34" charset="0"/>
              </a:rPr>
              <a:t>merozoites</a:t>
            </a:r>
            <a:r>
              <a:rPr lang="en-US" sz="2400" b="1" dirty="0">
                <a:solidFill>
                  <a:srgbClr val="C00000"/>
                </a:solidFill>
                <a:latin typeface="Times New Roman" panose="02020603050405020304" pitchFamily="18" charset="0"/>
                <a:ea typeface="Calibri" panose="020F0502020204030204" pitchFamily="34" charset="0"/>
                <a:cs typeface="Arial" panose="020B0604020202020204" pitchFamily="34" charset="0"/>
              </a:rPr>
              <a:t> also releases accumulated toxic wastes from the parasites, and these wastes cause the symptomatic chills and fever commonly associated with human malaria.)</a:t>
            </a:r>
            <a:endPar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107504" y="2060848"/>
            <a:ext cx="8928992" cy="4832092"/>
          </a:xfrm>
          <a:prstGeom prst="rect">
            <a:avLst/>
          </a:prstGeom>
        </p:spPr>
        <p:txBody>
          <a:bodyPr wrap="square">
            <a:spAutoFit/>
          </a:bodyPr>
          <a:lstStyle/>
          <a:p>
            <a:pPr algn="l">
              <a:lnSpc>
                <a:spcPct val="150000"/>
              </a:lnSpc>
            </a:pP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7- Some of the </a:t>
            </a:r>
            <a:r>
              <a:rPr lang="en-US" sz="2800"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merozoites</a:t>
            </a: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 develop into sexual forms. These sexual forms develop within the erythrocytes and become microgametocytes (male) and </a:t>
            </a:r>
            <a:r>
              <a:rPr lang="en-US" sz="2800" dirty="0" err="1">
                <a:solidFill>
                  <a:srgbClr val="000000"/>
                </a:solidFill>
                <a:latin typeface="Times New Roman" panose="02020603050405020304" pitchFamily="18" charset="0"/>
                <a:ea typeface="Calibri" panose="020F0502020204030204" pitchFamily="34" charset="0"/>
                <a:cs typeface="Arial" panose="020B0604020202020204" pitchFamily="34" charset="0"/>
              </a:rPr>
              <a:t>macrogametocytes</a:t>
            </a: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 (female</a:t>
            </a:r>
            <a:r>
              <a:rPr lang="en-US" sz="28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t>
            </a:r>
          </a:p>
          <a:p>
            <a:pPr algn="l">
              <a:lnSpc>
                <a:spcPct val="150000"/>
              </a:lnSpc>
            </a:pP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algn="l"/>
            <a:r>
              <a:rPr lang="en-US" sz="2800" dirty="0" smtClean="0">
                <a:solidFill>
                  <a:srgbClr val="7030A0"/>
                </a:solidFill>
                <a:latin typeface="Times New Roman" panose="02020603050405020304" pitchFamily="18" charset="0"/>
                <a:ea typeface="Calibri" panose="020F0502020204030204" pitchFamily="34" charset="0"/>
              </a:rPr>
              <a:t>8- If a mosquito bites an infected host and ingests infected erythrocytes, the gametocytes pass into the mosquito stomach, where they mature into </a:t>
            </a:r>
            <a:r>
              <a:rPr lang="en-US" sz="2800" dirty="0" err="1" smtClean="0">
                <a:solidFill>
                  <a:srgbClr val="7030A0"/>
                </a:solidFill>
                <a:latin typeface="Times New Roman" panose="02020603050405020304" pitchFamily="18" charset="0"/>
                <a:ea typeface="Calibri" panose="020F0502020204030204" pitchFamily="34" charset="0"/>
              </a:rPr>
              <a:t>microgarnetes</a:t>
            </a:r>
            <a:r>
              <a:rPr lang="en-US" sz="2800" dirty="0" smtClean="0">
                <a:solidFill>
                  <a:srgbClr val="7030A0"/>
                </a:solidFill>
                <a:latin typeface="Times New Roman" panose="02020603050405020304" pitchFamily="18" charset="0"/>
                <a:ea typeface="Calibri" panose="020F0502020204030204" pitchFamily="34" charset="0"/>
              </a:rPr>
              <a:t> and macrogametes. After fertilization, the zygotes, invade the gut wall of the mosquito to start the cycle again.</a:t>
            </a:r>
            <a:endParaRPr lang="en-US" sz="2800" dirty="0">
              <a:solidFill>
                <a:srgbClr val="7030A0"/>
              </a:solidFill>
            </a:endParaRPr>
          </a:p>
        </p:txBody>
      </p:sp>
    </p:spTree>
    <p:extLst>
      <p:ext uri="{BB962C8B-B14F-4D97-AF65-F5344CB8AC3E}">
        <p14:creationId xmlns:p14="http://schemas.microsoft.com/office/powerpoint/2010/main" val="2261625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3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TotalTime>
  <Words>506</Words>
  <Application>Microsoft Office PowerPoint</Application>
  <PresentationFormat>On-screen Show (4:3)</PresentationFormat>
  <Paragraphs>29</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Tahoma</vt:lpstr>
      <vt:lpstr>Times New Roman</vt:lpstr>
      <vt:lpstr>31_Office Theme</vt:lpstr>
      <vt:lpstr>4-Phylum Apicomplexa (Sporozoa)</vt:lpstr>
      <vt:lpstr>PowerPoint Presentation</vt:lpstr>
      <vt:lpstr>PowerPoint Presentation</vt:lpstr>
      <vt:lpstr>PowerPoint Presentation</vt:lpstr>
      <vt:lpstr>PowerPoint Presentation</vt:lpstr>
      <vt:lpstr>B-The life cycles in the human  </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 Protista</dc:title>
  <dc:creator>Dr. Sabeeh</dc:creator>
  <cp:lastModifiedBy>Sabeeh</cp:lastModifiedBy>
  <cp:revision>54</cp:revision>
  <dcterms:created xsi:type="dcterms:W3CDTF">2012-09-22T21:02:02Z</dcterms:created>
  <dcterms:modified xsi:type="dcterms:W3CDTF">2019-12-10T19:33:03Z</dcterms:modified>
</cp:coreProperties>
</file>